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Advent Pro SemiBold" panose="02000506040000020004" pitchFamily="2" charset="77"/>
      <p:regular r:id="rId13"/>
      <p:bold r:id="rId14"/>
    </p:embeddedFont>
    <p:embeddedFont>
      <p:font typeface="Fira Sans Condensed Medium" panose="020B0603050000020004" pitchFamily="34" charset="0"/>
      <p:regular r:id="rId15"/>
      <p:bold r:id="rId16"/>
      <p:italic r:id="rId17"/>
      <p:boldItalic r:id="rId18"/>
    </p:embeddedFont>
    <p:embeddedFont>
      <p:font typeface="Fira Sans Extra Condensed Medium" panose="020B0603050000020004" pitchFamily="34" charset="0"/>
      <p:regular r:id="rId19"/>
      <p:bold r:id="rId20"/>
      <p:italic r:id="rId21"/>
      <p:boldItalic r:id="rId22"/>
    </p:embeddedFont>
    <p:embeddedFont>
      <p:font typeface="Maven Pro" pitchFamily="2" charset="77"/>
      <p:regular r:id="rId23"/>
      <p:bold r:id="rId24"/>
    </p:embeddedFont>
    <p:embeddedFont>
      <p:font typeface="Roboto" panose="02000000000000000000" pitchFamily="2" charset="0"/>
      <p:regular r:id="rId25"/>
      <p:bold r:id="rId26"/>
      <p:italic r:id="rId27"/>
      <p:boldItalic r:id="rId28"/>
    </p:embeddedFont>
    <p:embeddedFont>
      <p:font typeface="Share Tech" pitchFamily="2" charset="77"/>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1D7298A-45A3-42A6-8AC8-423F525E85A6}">
  <a:tblStyle styleId="{D1D7298A-45A3-42A6-8AC8-423F525E85A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161" d="100"/>
          <a:sy n="161" d="100"/>
        </p:scale>
        <p:origin x="78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ab3e5b91d1_1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ab3e5b91d1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6c4305b0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6c4305b01e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Qualified people who would like to apply for TA positions may not know about the current openings available</a:t>
            </a:r>
            <a:endParaRPr/>
          </a:p>
          <a:p>
            <a:pPr marL="0" lvl="0" indent="0" algn="l" rtl="0">
              <a:spcBef>
                <a:spcPts val="0"/>
              </a:spcBef>
              <a:spcAft>
                <a:spcPts val="0"/>
              </a:spcAft>
              <a:buNone/>
            </a:pPr>
            <a:endParaRPr/>
          </a:p>
          <a:p>
            <a:pPr marL="0" lvl="0" indent="0" algn="l" rtl="0">
              <a:spcBef>
                <a:spcPts val="0"/>
              </a:spcBef>
              <a:spcAft>
                <a:spcPts val="0"/>
              </a:spcAft>
              <a:buNone/>
            </a:pPr>
            <a:r>
              <a:rPr lang="en"/>
              <a:t>Solution: Website serves to be a centralised location for profs to add openings and students to apply</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a9b5c058ce_0_2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a9b5c058ce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0"/>
        <p:cNvGrpSpPr/>
        <p:nvPr/>
      </p:nvGrpSpPr>
      <p:grpSpPr>
        <a:xfrm>
          <a:off x="0" y="0"/>
          <a:ext cx="0" cy="0"/>
          <a:chOff x="0" y="0"/>
          <a:chExt cx="0" cy="0"/>
        </a:xfrm>
      </p:grpSpPr>
      <p:sp>
        <p:nvSpPr>
          <p:cNvPr id="541" name="Google Shape;541;gab3e5b91d1_1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2" name="Google Shape;542;gab3e5b91d1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Based on Bootstrap 3, which is one of the requirements </a:t>
            </a:r>
            <a:endParaRPr/>
          </a:p>
          <a:p>
            <a:pPr marL="0" lvl="0" indent="0" algn="l" rtl="0">
              <a:spcBef>
                <a:spcPts val="0"/>
              </a:spcBef>
              <a:spcAft>
                <a:spcPts val="0"/>
              </a:spcAft>
              <a:buNone/>
            </a:pPr>
            <a:endParaRPr/>
          </a:p>
          <a:p>
            <a:pPr marL="0" lvl="0" indent="0" algn="l" rtl="0">
              <a:spcBef>
                <a:spcPts val="0"/>
              </a:spcBef>
              <a:spcAft>
                <a:spcPts val="0"/>
              </a:spcAft>
              <a:buNone/>
            </a:pPr>
            <a:r>
              <a:rPr lang="en"/>
              <a:t>Colour scheme: SMU’s brand colours were used to maintain brand identity</a:t>
            </a:r>
            <a:endParaRPr/>
          </a:p>
          <a:p>
            <a:pPr marL="0" lvl="0" indent="0" algn="l" rtl="0">
              <a:spcBef>
                <a:spcPts val="0"/>
              </a:spcBef>
              <a:spcAft>
                <a:spcPts val="0"/>
              </a:spcAft>
              <a:buNone/>
            </a:pPr>
            <a:endParaRPr/>
          </a:p>
          <a:p>
            <a:pPr marL="0" lvl="0" indent="0" algn="l" rtl="0">
              <a:spcBef>
                <a:spcPts val="0"/>
              </a:spcBef>
              <a:spcAft>
                <a:spcPts val="0"/>
              </a:spcAft>
              <a:buNone/>
            </a:pPr>
            <a:r>
              <a:rPr lang="en"/>
              <a:t>Styling: Most of the front end styling is done through bootstrap and CSS while javascript is used to alter site elements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a9b5c058ce_4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a9b5c058ce_4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Based on Bootstrap 3, which is one of the requirements </a:t>
            </a:r>
            <a:endParaRPr/>
          </a:p>
          <a:p>
            <a:pPr marL="0" lvl="0" indent="0" algn="l" rtl="0">
              <a:spcBef>
                <a:spcPts val="0"/>
              </a:spcBef>
              <a:spcAft>
                <a:spcPts val="0"/>
              </a:spcAft>
              <a:buNone/>
            </a:pPr>
            <a:endParaRPr/>
          </a:p>
          <a:p>
            <a:pPr marL="0" lvl="0" indent="0" algn="l" rtl="0">
              <a:spcBef>
                <a:spcPts val="0"/>
              </a:spcBef>
              <a:spcAft>
                <a:spcPts val="0"/>
              </a:spcAft>
              <a:buNone/>
            </a:pPr>
            <a:r>
              <a:rPr lang="en"/>
              <a:t>Colour scheme: SMU’s brand colours were used to maintain brand identity</a:t>
            </a:r>
            <a:endParaRPr/>
          </a:p>
          <a:p>
            <a:pPr marL="0" lvl="0" indent="0" algn="l" rtl="0">
              <a:spcBef>
                <a:spcPts val="0"/>
              </a:spcBef>
              <a:spcAft>
                <a:spcPts val="0"/>
              </a:spcAft>
              <a:buNone/>
            </a:pPr>
            <a:endParaRPr/>
          </a:p>
          <a:p>
            <a:pPr marL="0" lvl="0" indent="0" algn="l" rtl="0">
              <a:spcBef>
                <a:spcPts val="0"/>
              </a:spcBef>
              <a:spcAft>
                <a:spcPts val="0"/>
              </a:spcAft>
              <a:buNone/>
            </a:pPr>
            <a:r>
              <a:rPr lang="en"/>
              <a:t>Styling: Most of the front end styling is done through bootstrap and CSS while javascript is used to alter site elements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a9b5c058ce_0_5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a9b5c058ce_0_5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Database: To connect our front end with the back end, we have utilised ajax to call flask microservices to pull information from the MySQL database. This allows elements such as TA application details to be added or changed based on user input</a:t>
            </a:r>
            <a:endParaRPr/>
          </a:p>
          <a:p>
            <a:pPr marL="0" lvl="0" indent="0" algn="l" rtl="0">
              <a:spcBef>
                <a:spcPts val="0"/>
              </a:spcBef>
              <a:spcAft>
                <a:spcPts val="0"/>
              </a:spcAft>
              <a:buNone/>
            </a:pPr>
            <a:endParaRPr/>
          </a:p>
          <a:p>
            <a:pPr marL="0" lvl="0" indent="0" algn="l" rtl="0">
              <a:spcBef>
                <a:spcPts val="0"/>
              </a:spcBef>
              <a:spcAft>
                <a:spcPts val="0"/>
              </a:spcAft>
              <a:buNone/>
            </a:pPr>
            <a:r>
              <a:rPr lang="en"/>
              <a:t>Github: Version control, to see what has been changed and aid debugging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6c52a2e8d8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REST API - </a:t>
            </a:r>
            <a:r>
              <a:rPr lang="en">
                <a:solidFill>
                  <a:schemeClr val="dk1"/>
                </a:solidFill>
              </a:rPr>
              <a:t>provides simple payment processing for common business needs, including </a:t>
            </a:r>
            <a:r>
              <a:rPr lang="en" b="1">
                <a:solidFill>
                  <a:schemeClr val="dk1"/>
                </a:solidFill>
              </a:rPr>
              <a:t>PayPal</a:t>
            </a:r>
            <a:r>
              <a:rPr lang="en">
                <a:solidFill>
                  <a:schemeClr val="dk1"/>
                </a:solidFill>
              </a:rPr>
              <a:t> payments, direct credit card payments, authorization and capture, and refunds</a:t>
            </a:r>
            <a:endParaRPr>
              <a:solidFill>
                <a:schemeClr val="dk1"/>
              </a:solidFill>
            </a:endParaRPr>
          </a:p>
          <a:p>
            <a:pPr marL="0" lvl="0" indent="0" algn="l" rtl="0">
              <a:spcBef>
                <a:spcPts val="0"/>
              </a:spcBef>
              <a:spcAft>
                <a:spcPts val="0"/>
              </a:spcAft>
              <a:buNone/>
            </a:pPr>
            <a:r>
              <a:rPr lang="en">
                <a:solidFill>
                  <a:schemeClr val="dk1"/>
                </a:solidFill>
              </a:rPr>
              <a:t>Google API - Securely call Google APIs with OAuth 2.0 authorization. Google APIs use the OAuth 2.0 protocol for authentication and authorization of accounts. </a:t>
            </a:r>
            <a:endParaRPr>
              <a:solidFill>
                <a:schemeClr val="dk1"/>
              </a:solidFill>
            </a:endParaRPr>
          </a:p>
          <a:p>
            <a:pPr marL="0" lvl="0" indent="0" algn="l" rtl="0">
              <a:spcBef>
                <a:spcPts val="0"/>
              </a:spcBef>
              <a:spcAft>
                <a:spcPts val="0"/>
              </a:spcAft>
              <a:buNone/>
            </a:pPr>
            <a:r>
              <a:rPr lang="en">
                <a:solidFill>
                  <a:schemeClr val="dk1"/>
                </a:solidFill>
              </a:rPr>
              <a:t>Gmail API - Read and send messages, manage drafts and attachments, search threads and messages, work with labels, setup push notifications, and manage Gmail settings.</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70d13569c7_2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23"/>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 SHAR-</a:t>
            </a:r>
            <a:r>
              <a:rPr lang="en" dirty="0" err="1"/>
              <a:t>knado</a:t>
            </a:r>
            <a:endParaRPr dirty="0"/>
          </a:p>
          <a:p>
            <a:pPr marL="0" lvl="0" indent="0" algn="ctr" rtl="0">
              <a:spcBef>
                <a:spcPts val="0"/>
              </a:spcBef>
              <a:spcAft>
                <a:spcPts val="0"/>
              </a:spcAft>
              <a:buNone/>
            </a:pPr>
            <a:r>
              <a:rPr lang="en" dirty="0"/>
              <a:t>Boris, Jayden, John, Vera</a:t>
            </a:r>
          </a:p>
          <a:p>
            <a:pPr marL="0" lvl="0" indent="0"/>
            <a:r>
              <a:rPr lang="en-US" dirty="0" err="1"/>
              <a:t>Youtube</a:t>
            </a:r>
            <a:r>
              <a:rPr lang="en-US" dirty="0"/>
              <a:t>: https://</a:t>
            </a:r>
            <a:r>
              <a:rPr lang="en-US" dirty="0" err="1"/>
              <a:t>youtu.be</a:t>
            </a:r>
            <a:r>
              <a:rPr lang="en-US" dirty="0"/>
              <a:t>/c3iZtiKrVzI</a:t>
            </a:r>
            <a:endParaRPr dirty="0"/>
          </a:p>
        </p:txBody>
      </p:sp>
      <p:sp>
        <p:nvSpPr>
          <p:cNvPr id="431" name="Google Shape;431;p23"/>
          <p:cNvSpPr txBox="1">
            <a:spLocks noGrp="1"/>
          </p:cNvSpPr>
          <p:nvPr>
            <p:ph type="ctrTitle"/>
          </p:nvPr>
        </p:nvSpPr>
        <p:spPr>
          <a:xfrm>
            <a:off x="750900" y="835600"/>
            <a:ext cx="76422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BOOK-A-TA</a:t>
            </a:r>
            <a:endParaRPr/>
          </a:p>
        </p:txBody>
      </p:sp>
      <p:sp>
        <p:nvSpPr>
          <p:cNvPr id="432" name="Google Shape;432;p23"/>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3"/>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23"/>
          <p:cNvGrpSpPr/>
          <p:nvPr/>
        </p:nvGrpSpPr>
        <p:grpSpPr>
          <a:xfrm>
            <a:off x="6232314" y="3696331"/>
            <a:ext cx="121434" cy="1073147"/>
            <a:chOff x="6232314" y="3696331"/>
            <a:chExt cx="121434" cy="1073147"/>
          </a:xfrm>
        </p:grpSpPr>
        <p:sp>
          <p:nvSpPr>
            <p:cNvPr id="439" name="Google Shape;439;p23"/>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 name="Google Shape;441;p23"/>
          <p:cNvGrpSpPr/>
          <p:nvPr/>
        </p:nvGrpSpPr>
        <p:grpSpPr>
          <a:xfrm>
            <a:off x="6780548" y="337714"/>
            <a:ext cx="133252" cy="1952377"/>
            <a:chOff x="6780548" y="337714"/>
            <a:chExt cx="133252" cy="1952377"/>
          </a:xfrm>
        </p:grpSpPr>
        <p:sp>
          <p:nvSpPr>
            <p:cNvPr id="442" name="Google Shape;442;p2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a:off x="1608717" y="1280046"/>
            <a:ext cx="199237" cy="2828935"/>
            <a:chOff x="1608717" y="1280046"/>
            <a:chExt cx="199237" cy="2828935"/>
          </a:xfrm>
        </p:grpSpPr>
        <p:sp>
          <p:nvSpPr>
            <p:cNvPr id="445" name="Google Shape;445;p23"/>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23"/>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23"/>
          <p:cNvGrpSpPr/>
          <p:nvPr/>
        </p:nvGrpSpPr>
        <p:grpSpPr>
          <a:xfrm>
            <a:off x="8008096" y="2108910"/>
            <a:ext cx="199001" cy="2139769"/>
            <a:chOff x="8008096" y="2108910"/>
            <a:chExt cx="199001" cy="2139769"/>
          </a:xfrm>
        </p:grpSpPr>
        <p:sp>
          <p:nvSpPr>
            <p:cNvPr id="451" name="Google Shape;451;p2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 name="Google Shape;453;p23"/>
          <p:cNvGrpSpPr/>
          <p:nvPr/>
        </p:nvGrpSpPr>
        <p:grpSpPr>
          <a:xfrm>
            <a:off x="4472500" y="3928605"/>
            <a:ext cx="199001" cy="867198"/>
            <a:chOff x="4475150" y="4052605"/>
            <a:chExt cx="199001" cy="867198"/>
          </a:xfrm>
        </p:grpSpPr>
        <p:sp>
          <p:nvSpPr>
            <p:cNvPr id="454" name="Google Shape;454;p23"/>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32"/>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a:t>
            </a:r>
            <a:endParaRPr/>
          </a:p>
          <a:p>
            <a:pPr marL="0" lvl="0" indent="0" algn="ctr" rtl="0">
              <a:spcBef>
                <a:spcPts val="0"/>
              </a:spcBef>
              <a:spcAft>
                <a:spcPts val="0"/>
              </a:spcAft>
              <a:buNone/>
            </a:pPr>
            <a:r>
              <a:rPr lang="en">
                <a:solidFill>
                  <a:schemeClr val="accent3"/>
                </a:solidFill>
              </a:rPr>
              <a:t>YOU</a:t>
            </a:r>
            <a:endParaRPr>
              <a:solidFill>
                <a:schemeClr val="accent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24"/>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BACKEND</a:t>
            </a:r>
            <a:endParaRPr/>
          </a:p>
        </p:txBody>
      </p:sp>
      <p:sp>
        <p:nvSpPr>
          <p:cNvPr id="462" name="Google Shape;462;p24"/>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Databases, APIs, and Beyond the Lab</a:t>
            </a:r>
            <a:endParaRPr/>
          </a:p>
        </p:txBody>
      </p:sp>
      <p:sp>
        <p:nvSpPr>
          <p:cNvPr id="463" name="Google Shape;463;p24"/>
          <p:cNvSpPr txBox="1">
            <a:spLocks noGrp="1"/>
          </p:cNvSpPr>
          <p:nvPr>
            <p:ph type="ctrTitle" idx="4"/>
          </p:nvPr>
        </p:nvSpPr>
        <p:spPr>
          <a:xfrm>
            <a:off x="3942834" y="3396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a:t>
            </a:r>
            <a:endParaRPr/>
          </a:p>
        </p:txBody>
      </p:sp>
      <p:sp>
        <p:nvSpPr>
          <p:cNvPr id="464" name="Google Shape;464;p24"/>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OVERVIEW</a:t>
            </a:r>
            <a:endParaRPr/>
          </a:p>
        </p:txBody>
      </p:sp>
      <p:sp>
        <p:nvSpPr>
          <p:cNvPr id="465" name="Google Shape;465;p24"/>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6" name="Google Shape;466;p24"/>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67" name="Google Shape;467;p24"/>
          <p:cNvSpPr txBox="1">
            <a:spLocks noGrp="1"/>
          </p:cNvSpPr>
          <p:nvPr>
            <p:ph type="subTitle" idx="5"/>
          </p:nvPr>
        </p:nvSpPr>
        <p:spPr>
          <a:xfrm>
            <a:off x="3942827"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 Styling and Design</a:t>
            </a:r>
            <a:endParaRPr/>
          </a:p>
        </p:txBody>
      </p:sp>
      <p:sp>
        <p:nvSpPr>
          <p:cNvPr id="468" name="Google Shape;468;p24"/>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69" name="Google Shape;469;p24"/>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70" name="Google Shape;470;p24"/>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71" name="Google Shape;471;p24"/>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4"/>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4"/>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4" name="Google Shape;474;p24"/>
          <p:cNvCxnSpPr>
            <a:stCxn id="471" idx="1"/>
            <a:endCxn id="46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75" name="Google Shape;475;p24"/>
          <p:cNvCxnSpPr>
            <a:stCxn id="472" idx="1"/>
            <a:endCxn id="46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76" name="Google Shape;476;p24"/>
          <p:cNvCxnSpPr>
            <a:stCxn id="473" idx="1"/>
            <a:endCxn id="47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77" name="Google Shape;477;p24"/>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4"/>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4"/>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24"/>
          <p:cNvGrpSpPr/>
          <p:nvPr/>
        </p:nvGrpSpPr>
        <p:grpSpPr>
          <a:xfrm>
            <a:off x="4075558" y="1684660"/>
            <a:ext cx="577210" cy="580282"/>
            <a:chOff x="3095745" y="3805393"/>
            <a:chExt cx="352840" cy="354717"/>
          </a:xfrm>
        </p:grpSpPr>
        <p:sp>
          <p:nvSpPr>
            <p:cNvPr id="481" name="Google Shape;481;p24"/>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4"/>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4"/>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4"/>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4"/>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4"/>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 name="Google Shape;487;p24"/>
          <p:cNvGrpSpPr/>
          <p:nvPr/>
        </p:nvGrpSpPr>
        <p:grpSpPr>
          <a:xfrm>
            <a:off x="6789168" y="1684647"/>
            <a:ext cx="583817" cy="580314"/>
            <a:chOff x="3541011" y="3367320"/>
            <a:chExt cx="348257" cy="346188"/>
          </a:xfrm>
        </p:grpSpPr>
        <p:sp>
          <p:nvSpPr>
            <p:cNvPr id="488" name="Google Shape;488;p24"/>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4"/>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4"/>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4"/>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25"/>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457200" lvl="0" indent="-457200" algn="l" rtl="0">
              <a:spcBef>
                <a:spcPts val="0"/>
              </a:spcBef>
              <a:spcAft>
                <a:spcPts val="0"/>
              </a:spcAft>
              <a:buClr>
                <a:srgbClr val="FFFFFF"/>
              </a:buClr>
              <a:buSzPts val="3600"/>
              <a:buAutoNum type="arabicPeriod"/>
            </a:pPr>
            <a:r>
              <a:rPr lang="en"/>
              <a:t>PROJECT OVERVIEW</a:t>
            </a:r>
            <a:endParaRPr/>
          </a:p>
        </p:txBody>
      </p:sp>
      <p:sp>
        <p:nvSpPr>
          <p:cNvPr id="497" name="Google Shape;497;p25"/>
          <p:cNvSpPr txBox="1">
            <a:spLocks noGrp="1"/>
          </p:cNvSpPr>
          <p:nvPr>
            <p:ph type="ctrTitle"/>
          </p:nvPr>
        </p:nvSpPr>
        <p:spPr>
          <a:xfrm>
            <a:off x="931217" y="1196025"/>
            <a:ext cx="19059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a:t>
            </a:r>
            <a:endParaRPr/>
          </a:p>
        </p:txBody>
      </p:sp>
      <p:sp>
        <p:nvSpPr>
          <p:cNvPr id="498" name="Google Shape;498;p25"/>
          <p:cNvSpPr txBox="1">
            <a:spLocks noGrp="1"/>
          </p:cNvSpPr>
          <p:nvPr>
            <p:ph type="subTitle" idx="1"/>
          </p:nvPr>
        </p:nvSpPr>
        <p:spPr>
          <a:xfrm>
            <a:off x="693100" y="1684099"/>
            <a:ext cx="2620500" cy="19530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Clr>
                <a:srgbClr val="FFFFFF"/>
              </a:buClr>
              <a:buSzPts val="1000"/>
              <a:buAutoNum type="arabicPeriod"/>
            </a:pPr>
            <a:r>
              <a:rPr lang="en"/>
              <a:t>Student only apply for TA positions to profs via email or adhoc communication</a:t>
            </a:r>
            <a:endParaRPr/>
          </a:p>
          <a:p>
            <a:pPr marL="457200" lvl="0" indent="-292100" algn="l" rtl="0">
              <a:spcBef>
                <a:spcPts val="0"/>
              </a:spcBef>
              <a:spcAft>
                <a:spcPts val="0"/>
              </a:spcAft>
              <a:buClr>
                <a:srgbClr val="FFFFFF"/>
              </a:buClr>
              <a:buSzPts val="1000"/>
              <a:buAutoNum type="arabicPeriod"/>
            </a:pPr>
            <a:r>
              <a:rPr lang="en"/>
              <a:t>Currently, the selection and payment processes are manual and segregated.</a:t>
            </a:r>
            <a:endParaRPr/>
          </a:p>
        </p:txBody>
      </p:sp>
      <p:sp>
        <p:nvSpPr>
          <p:cNvPr id="499" name="Google Shape;499;p25"/>
          <p:cNvSpPr txBox="1">
            <a:spLocks noGrp="1"/>
          </p:cNvSpPr>
          <p:nvPr>
            <p:ph type="ctrTitle" idx="2"/>
          </p:nvPr>
        </p:nvSpPr>
        <p:spPr>
          <a:xfrm>
            <a:off x="6281774" y="1196025"/>
            <a:ext cx="19059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SOLUTION</a:t>
            </a:r>
            <a:endParaRPr/>
          </a:p>
        </p:txBody>
      </p:sp>
      <p:sp>
        <p:nvSpPr>
          <p:cNvPr id="500" name="Google Shape;500;p25"/>
          <p:cNvSpPr txBox="1">
            <a:spLocks noGrp="1"/>
          </p:cNvSpPr>
          <p:nvPr>
            <p:ph type="subTitle" idx="3"/>
          </p:nvPr>
        </p:nvSpPr>
        <p:spPr>
          <a:xfrm>
            <a:off x="5450175" y="1684102"/>
            <a:ext cx="2737500" cy="15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team will be designing a website that connects SMU professors, school administrators and students who want to apply as Teaching Assistants (TA). </a:t>
            </a:r>
            <a:endParaRPr/>
          </a:p>
          <a:p>
            <a:pPr marL="0" lvl="0" indent="0" algn="r" rtl="0">
              <a:spcBef>
                <a:spcPts val="0"/>
              </a:spcBef>
              <a:spcAft>
                <a:spcPts val="0"/>
              </a:spcAft>
              <a:buNone/>
            </a:pPr>
            <a:endParaRPr/>
          </a:p>
        </p:txBody>
      </p:sp>
      <p:cxnSp>
        <p:nvCxnSpPr>
          <p:cNvPr id="501" name="Google Shape;501;p25"/>
          <p:cNvCxnSpPr>
            <a:stCxn id="497" idx="1"/>
          </p:cNvCxnSpPr>
          <p:nvPr/>
        </p:nvCxnSpPr>
        <p:spPr>
          <a:xfrm>
            <a:off x="931217" y="1484925"/>
            <a:ext cx="2543700" cy="2202000"/>
          </a:xfrm>
          <a:prstGeom prst="bentConnector3">
            <a:avLst>
              <a:gd name="adj1" fmla="val -9361"/>
            </a:avLst>
          </a:prstGeom>
          <a:noFill/>
          <a:ln w="9525" cap="flat" cmpd="sng">
            <a:solidFill>
              <a:schemeClr val="accent2"/>
            </a:solidFill>
            <a:prstDash val="solid"/>
            <a:round/>
            <a:headEnd type="none" w="med" len="med"/>
            <a:tailEnd type="none" w="med" len="med"/>
          </a:ln>
        </p:spPr>
      </p:cxnSp>
      <p:sp>
        <p:nvSpPr>
          <p:cNvPr id="502" name="Google Shape;502;p25"/>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5"/>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4" name="Google Shape;504;p25"/>
          <p:cNvCxnSpPr/>
          <p:nvPr/>
        </p:nvCxnSpPr>
        <p:spPr>
          <a:xfrm flipH="1">
            <a:off x="5621389" y="1470750"/>
            <a:ext cx="2543700" cy="2202000"/>
          </a:xfrm>
          <a:prstGeom prst="bentConnector3">
            <a:avLst>
              <a:gd name="adj1" fmla="val -9361"/>
            </a:avLst>
          </a:prstGeom>
          <a:noFill/>
          <a:ln w="9525" cap="flat" cmpd="sng">
            <a:solidFill>
              <a:srgbClr val="F4CCCC"/>
            </a:solidFill>
            <a:prstDash val="solid"/>
            <a:round/>
            <a:headEnd type="none" w="med" len="med"/>
            <a:tailEnd type="none" w="med" len="med"/>
          </a:ln>
        </p:spPr>
      </p:cxnSp>
      <p:grpSp>
        <p:nvGrpSpPr>
          <p:cNvPr id="505" name="Google Shape;505;p25"/>
          <p:cNvGrpSpPr/>
          <p:nvPr/>
        </p:nvGrpSpPr>
        <p:grpSpPr>
          <a:xfrm>
            <a:off x="2466797" y="2837754"/>
            <a:ext cx="4594825" cy="1842617"/>
            <a:chOff x="3834069" y="2439811"/>
            <a:chExt cx="2413629" cy="967914"/>
          </a:xfrm>
        </p:grpSpPr>
        <p:grpSp>
          <p:nvGrpSpPr>
            <p:cNvPr id="506" name="Google Shape;506;p25"/>
            <p:cNvGrpSpPr/>
            <p:nvPr/>
          </p:nvGrpSpPr>
          <p:grpSpPr>
            <a:xfrm>
              <a:off x="4960453" y="2469658"/>
              <a:ext cx="1287244" cy="885527"/>
              <a:chOff x="4960453" y="2469658"/>
              <a:chExt cx="1287244" cy="885527"/>
            </a:xfrm>
          </p:grpSpPr>
          <p:sp>
            <p:nvSpPr>
              <p:cNvPr id="507" name="Google Shape;507;p25"/>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5"/>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25"/>
            <p:cNvGrpSpPr/>
            <p:nvPr/>
          </p:nvGrpSpPr>
          <p:grpSpPr>
            <a:xfrm>
              <a:off x="3834069" y="2469658"/>
              <a:ext cx="1129846" cy="885527"/>
              <a:chOff x="3834069" y="2469658"/>
              <a:chExt cx="1129846" cy="885527"/>
            </a:xfrm>
          </p:grpSpPr>
          <p:sp>
            <p:nvSpPr>
              <p:cNvPr id="514" name="Google Shape;514;p25"/>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5"/>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 name="Google Shape;520;p2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26"/>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 SOLUTION - OBJECTIVES</a:t>
            </a:r>
            <a:endParaRPr/>
          </a:p>
        </p:txBody>
      </p:sp>
      <p:cxnSp>
        <p:nvCxnSpPr>
          <p:cNvPr id="526" name="Google Shape;526;p26"/>
          <p:cNvCxnSpPr>
            <a:stCxn id="527" idx="2"/>
            <a:endCxn id="528" idx="0"/>
          </p:cNvCxnSpPr>
          <p:nvPr/>
        </p:nvCxnSpPr>
        <p:spPr>
          <a:xfrm rot="-5400000" flipH="1">
            <a:off x="5240100" y="968725"/>
            <a:ext cx="434100" cy="1770300"/>
          </a:xfrm>
          <a:prstGeom prst="bentConnector3">
            <a:avLst>
              <a:gd name="adj1" fmla="val 49999"/>
            </a:avLst>
          </a:prstGeom>
          <a:noFill/>
          <a:ln w="9525" cap="flat" cmpd="sng">
            <a:solidFill>
              <a:srgbClr val="FFFFFF"/>
            </a:solidFill>
            <a:prstDash val="solid"/>
            <a:round/>
            <a:headEnd type="diamond" w="med" len="med"/>
            <a:tailEnd type="diamond" w="med" len="med"/>
          </a:ln>
        </p:spPr>
      </p:cxnSp>
      <p:cxnSp>
        <p:nvCxnSpPr>
          <p:cNvPr id="529" name="Google Shape;529;p26"/>
          <p:cNvCxnSpPr>
            <a:stCxn id="530" idx="0"/>
            <a:endCxn id="527" idx="2"/>
          </p:cNvCxnSpPr>
          <p:nvPr/>
        </p:nvCxnSpPr>
        <p:spPr>
          <a:xfrm rot="-5400000">
            <a:off x="3469800" y="968713"/>
            <a:ext cx="434100" cy="1770300"/>
          </a:xfrm>
          <a:prstGeom prst="bentConnector3">
            <a:avLst>
              <a:gd name="adj1" fmla="val 49999"/>
            </a:avLst>
          </a:prstGeom>
          <a:noFill/>
          <a:ln w="9525" cap="flat" cmpd="sng">
            <a:solidFill>
              <a:srgbClr val="FFFFFF"/>
            </a:solidFill>
            <a:prstDash val="solid"/>
            <a:round/>
            <a:headEnd type="diamond" w="med" len="med"/>
            <a:tailEnd type="diamond" w="med" len="med"/>
          </a:ln>
        </p:spPr>
      </p:cxnSp>
      <p:sp>
        <p:nvSpPr>
          <p:cNvPr id="527" name="Google Shape;527;p26"/>
          <p:cNvSpPr txBox="1"/>
          <p:nvPr/>
        </p:nvSpPr>
        <p:spPr>
          <a:xfrm>
            <a:off x="3802950" y="1052425"/>
            <a:ext cx="1538100" cy="5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Portal</a:t>
            </a:r>
            <a:endParaRPr sz="1000">
              <a:solidFill>
                <a:srgbClr val="FFFFFF"/>
              </a:solidFill>
              <a:latin typeface="Roboto"/>
              <a:ea typeface="Roboto"/>
              <a:cs typeface="Roboto"/>
              <a:sym typeface="Roboto"/>
            </a:endParaRPr>
          </a:p>
        </p:txBody>
      </p:sp>
      <p:sp>
        <p:nvSpPr>
          <p:cNvPr id="530" name="Google Shape;530;p26"/>
          <p:cNvSpPr txBox="1"/>
          <p:nvPr/>
        </p:nvSpPr>
        <p:spPr>
          <a:xfrm>
            <a:off x="2032650" y="2070913"/>
            <a:ext cx="1538100" cy="5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Admin</a:t>
            </a:r>
            <a:endParaRPr sz="1000">
              <a:solidFill>
                <a:srgbClr val="FFFFFF"/>
              </a:solidFill>
              <a:latin typeface="Roboto"/>
              <a:ea typeface="Roboto"/>
              <a:cs typeface="Roboto"/>
              <a:sym typeface="Roboto"/>
            </a:endParaRPr>
          </a:p>
        </p:txBody>
      </p:sp>
      <p:sp>
        <p:nvSpPr>
          <p:cNvPr id="528" name="Google Shape;528;p26"/>
          <p:cNvSpPr txBox="1"/>
          <p:nvPr/>
        </p:nvSpPr>
        <p:spPr>
          <a:xfrm>
            <a:off x="5573250" y="2070913"/>
            <a:ext cx="1538100" cy="5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Teaching Assistant</a:t>
            </a:r>
            <a:endParaRPr sz="1000">
              <a:solidFill>
                <a:srgbClr val="FFFFFF"/>
              </a:solidFill>
              <a:latin typeface="Roboto"/>
              <a:ea typeface="Roboto"/>
              <a:cs typeface="Roboto"/>
              <a:sym typeface="Roboto"/>
            </a:endParaRPr>
          </a:p>
        </p:txBody>
      </p:sp>
      <p:sp>
        <p:nvSpPr>
          <p:cNvPr id="531" name="Google Shape;531;p26"/>
          <p:cNvSpPr txBox="1"/>
          <p:nvPr/>
        </p:nvSpPr>
        <p:spPr>
          <a:xfrm>
            <a:off x="5574450" y="3233973"/>
            <a:ext cx="1538100" cy="120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Students can browse for various TA listings on the platform and apply accordingly. Also, they can view payment details on the website.</a:t>
            </a:r>
            <a:endParaRPr sz="1000">
              <a:solidFill>
                <a:srgbClr val="FFFFFF"/>
              </a:solidFill>
              <a:latin typeface="Roboto"/>
              <a:ea typeface="Roboto"/>
              <a:cs typeface="Roboto"/>
              <a:sym typeface="Roboto"/>
            </a:endParaRPr>
          </a:p>
        </p:txBody>
      </p:sp>
      <p:sp>
        <p:nvSpPr>
          <p:cNvPr id="532" name="Google Shape;532;p26"/>
          <p:cNvSpPr txBox="1"/>
          <p:nvPr/>
        </p:nvSpPr>
        <p:spPr>
          <a:xfrm>
            <a:off x="3764850" y="3241813"/>
            <a:ext cx="1538100" cy="5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Create TA job listings and accept applications for their job listings.</a:t>
            </a:r>
            <a:endParaRPr sz="1000">
              <a:solidFill>
                <a:srgbClr val="FFFFFF"/>
              </a:solidFill>
              <a:latin typeface="Roboto"/>
              <a:ea typeface="Roboto"/>
              <a:cs typeface="Roboto"/>
              <a:sym typeface="Roboto"/>
            </a:endParaRPr>
          </a:p>
        </p:txBody>
      </p:sp>
      <p:sp>
        <p:nvSpPr>
          <p:cNvPr id="533" name="Google Shape;533;p26"/>
          <p:cNvSpPr txBox="1"/>
          <p:nvPr/>
        </p:nvSpPr>
        <p:spPr>
          <a:xfrm>
            <a:off x="2032650" y="3233963"/>
            <a:ext cx="1538100" cy="5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Make payment to TAs that have completed their role.</a:t>
            </a:r>
            <a:endParaRPr sz="1000">
              <a:solidFill>
                <a:srgbClr val="FFFFFF"/>
              </a:solidFill>
              <a:latin typeface="Roboto"/>
              <a:ea typeface="Roboto"/>
              <a:cs typeface="Roboto"/>
              <a:sym typeface="Roboto"/>
            </a:endParaRPr>
          </a:p>
        </p:txBody>
      </p:sp>
      <p:cxnSp>
        <p:nvCxnSpPr>
          <p:cNvPr id="534" name="Google Shape;534;p26"/>
          <p:cNvCxnSpPr/>
          <p:nvPr/>
        </p:nvCxnSpPr>
        <p:spPr>
          <a:xfrm rot="-5400000" flipH="1">
            <a:off x="4290750" y="1918625"/>
            <a:ext cx="564600" cy="900"/>
          </a:xfrm>
          <a:prstGeom prst="bentConnector3">
            <a:avLst>
              <a:gd name="adj1" fmla="val 35862"/>
            </a:avLst>
          </a:prstGeom>
          <a:noFill/>
          <a:ln w="9525" cap="flat" cmpd="sng">
            <a:solidFill>
              <a:srgbClr val="FFFFFF"/>
            </a:solidFill>
            <a:prstDash val="solid"/>
            <a:round/>
            <a:headEnd type="diamond" w="med" len="med"/>
            <a:tailEnd type="diamond" w="med" len="med"/>
          </a:ln>
        </p:spPr>
      </p:cxnSp>
      <p:sp>
        <p:nvSpPr>
          <p:cNvPr id="535" name="Google Shape;535;p26"/>
          <p:cNvSpPr txBox="1"/>
          <p:nvPr/>
        </p:nvSpPr>
        <p:spPr>
          <a:xfrm>
            <a:off x="3802950" y="2070913"/>
            <a:ext cx="1538100" cy="584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Roboto"/>
                <a:ea typeface="Roboto"/>
                <a:cs typeface="Roboto"/>
                <a:sym typeface="Roboto"/>
              </a:rPr>
              <a:t>Professor</a:t>
            </a:r>
            <a:endParaRPr sz="1000">
              <a:solidFill>
                <a:srgbClr val="FFFFFF"/>
              </a:solidFill>
              <a:latin typeface="Roboto"/>
              <a:ea typeface="Roboto"/>
              <a:cs typeface="Roboto"/>
              <a:sym typeface="Roboto"/>
            </a:endParaRPr>
          </a:p>
        </p:txBody>
      </p:sp>
      <p:cxnSp>
        <p:nvCxnSpPr>
          <p:cNvPr id="536" name="Google Shape;536;p26"/>
          <p:cNvCxnSpPr>
            <a:stCxn id="528" idx="2"/>
          </p:cNvCxnSpPr>
          <p:nvPr/>
        </p:nvCxnSpPr>
        <p:spPr>
          <a:xfrm>
            <a:off x="6342300" y="2655313"/>
            <a:ext cx="2400" cy="498000"/>
          </a:xfrm>
          <a:prstGeom prst="straightConnector1">
            <a:avLst/>
          </a:prstGeom>
          <a:noFill/>
          <a:ln w="9525" cap="flat" cmpd="sng">
            <a:solidFill>
              <a:schemeClr val="dk2"/>
            </a:solidFill>
            <a:prstDash val="solid"/>
            <a:round/>
            <a:headEnd type="none" w="med" len="med"/>
            <a:tailEnd type="none" w="med" len="med"/>
          </a:ln>
        </p:spPr>
      </p:cxnSp>
      <p:cxnSp>
        <p:nvCxnSpPr>
          <p:cNvPr id="537" name="Google Shape;537;p26"/>
          <p:cNvCxnSpPr/>
          <p:nvPr/>
        </p:nvCxnSpPr>
        <p:spPr>
          <a:xfrm rot="-5400000" flipH="1">
            <a:off x="2518950" y="2840950"/>
            <a:ext cx="564600" cy="900"/>
          </a:xfrm>
          <a:prstGeom prst="bentConnector3">
            <a:avLst>
              <a:gd name="adj1" fmla="val 80840"/>
            </a:avLst>
          </a:prstGeom>
          <a:noFill/>
          <a:ln w="9525" cap="flat" cmpd="sng">
            <a:solidFill>
              <a:srgbClr val="FFFFFF"/>
            </a:solidFill>
            <a:prstDash val="solid"/>
            <a:round/>
            <a:headEnd type="diamond" w="med" len="med"/>
            <a:tailEnd type="diamond" w="med" len="med"/>
          </a:ln>
        </p:spPr>
      </p:cxnSp>
      <p:cxnSp>
        <p:nvCxnSpPr>
          <p:cNvPr id="538" name="Google Shape;538;p26"/>
          <p:cNvCxnSpPr/>
          <p:nvPr/>
        </p:nvCxnSpPr>
        <p:spPr>
          <a:xfrm rot="-5400000" flipH="1">
            <a:off x="4289700" y="2840950"/>
            <a:ext cx="564600" cy="900"/>
          </a:xfrm>
          <a:prstGeom prst="bentConnector3">
            <a:avLst>
              <a:gd name="adj1" fmla="val 80840"/>
            </a:avLst>
          </a:prstGeom>
          <a:noFill/>
          <a:ln w="9525" cap="flat" cmpd="sng">
            <a:solidFill>
              <a:srgbClr val="FFFFFF"/>
            </a:solidFill>
            <a:prstDash val="solid"/>
            <a:round/>
            <a:headEnd type="diamond" w="med" len="med"/>
            <a:tailEnd type="diamond" w="med" len="med"/>
          </a:ln>
        </p:spPr>
      </p:cxnSp>
      <p:cxnSp>
        <p:nvCxnSpPr>
          <p:cNvPr id="539" name="Google Shape;539;p26"/>
          <p:cNvCxnSpPr/>
          <p:nvPr/>
        </p:nvCxnSpPr>
        <p:spPr>
          <a:xfrm rot="-5400000" flipH="1">
            <a:off x="6060450" y="2840950"/>
            <a:ext cx="564600" cy="900"/>
          </a:xfrm>
          <a:prstGeom prst="bentConnector3">
            <a:avLst>
              <a:gd name="adj1" fmla="val 80840"/>
            </a:avLst>
          </a:prstGeom>
          <a:noFill/>
          <a:ln w="9525" cap="flat" cmpd="sng">
            <a:solidFill>
              <a:srgbClr val="FFFFFF"/>
            </a:solidFill>
            <a:prstDash val="solid"/>
            <a:round/>
            <a:headEnd type="diamond" w="med" len="med"/>
            <a:tailEnd type="diamond"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3"/>
        <p:cNvGrpSpPr/>
        <p:nvPr/>
      </p:nvGrpSpPr>
      <p:grpSpPr>
        <a:xfrm>
          <a:off x="0" y="0"/>
          <a:ext cx="0" cy="0"/>
          <a:chOff x="0" y="0"/>
          <a:chExt cx="0" cy="0"/>
        </a:xfrm>
      </p:grpSpPr>
      <p:sp>
        <p:nvSpPr>
          <p:cNvPr id="544" name="Google Shape;544;p27"/>
          <p:cNvSpPr txBox="1">
            <a:spLocks noGrp="1"/>
          </p:cNvSpPr>
          <p:nvPr>
            <p:ph type="body" idx="1"/>
          </p:nvPr>
        </p:nvSpPr>
        <p:spPr>
          <a:xfrm>
            <a:off x="597375" y="1063525"/>
            <a:ext cx="5386200" cy="3860700"/>
          </a:xfrm>
          <a:prstGeom prst="rect">
            <a:avLst/>
          </a:prstGeom>
        </p:spPr>
        <p:txBody>
          <a:bodyPr spcFirstLastPara="1" wrap="square" lIns="91425" tIns="91425" rIns="91425" bIns="91425" anchor="t" anchorCtr="0">
            <a:noAutofit/>
          </a:bodyPr>
          <a:lstStyle/>
          <a:p>
            <a:pPr marL="457200" lvl="0" indent="-323850" algn="l" rtl="0">
              <a:lnSpc>
                <a:spcPct val="100000"/>
              </a:lnSpc>
              <a:spcBef>
                <a:spcPts val="0"/>
              </a:spcBef>
              <a:spcAft>
                <a:spcPts val="0"/>
              </a:spcAft>
              <a:buSzPts val="1500"/>
              <a:buChar char="●"/>
            </a:pPr>
            <a:r>
              <a:rPr lang="en" sz="1500" b="1" u="sng"/>
              <a:t>Color scheme</a:t>
            </a:r>
            <a:endParaRPr sz="1500" b="1" u="sng"/>
          </a:p>
          <a:p>
            <a:pPr marL="457200" lvl="0" indent="0" algn="l" rtl="0">
              <a:lnSpc>
                <a:spcPct val="100000"/>
              </a:lnSpc>
              <a:spcBef>
                <a:spcPts val="1600"/>
              </a:spcBef>
              <a:spcAft>
                <a:spcPts val="0"/>
              </a:spcAft>
              <a:buNone/>
            </a:pPr>
            <a:r>
              <a:rPr lang="en" sz="1500" b="1"/>
              <a:t>Blue, white and gold -&gt; SMU colors</a:t>
            </a:r>
            <a:endParaRPr sz="1500" b="1"/>
          </a:p>
          <a:p>
            <a:pPr marL="457200" lvl="0" indent="-323850" algn="l" rtl="0">
              <a:lnSpc>
                <a:spcPct val="100000"/>
              </a:lnSpc>
              <a:spcBef>
                <a:spcPts val="1600"/>
              </a:spcBef>
              <a:spcAft>
                <a:spcPts val="0"/>
              </a:spcAft>
              <a:buSzPts val="1500"/>
              <a:buChar char="●"/>
            </a:pPr>
            <a:r>
              <a:rPr lang="en" sz="1500" b="1" u="sng"/>
              <a:t>Styling</a:t>
            </a:r>
            <a:endParaRPr sz="1500" b="1" u="sng"/>
          </a:p>
          <a:p>
            <a:pPr marL="457200" lvl="0" indent="0" algn="l" rtl="0">
              <a:lnSpc>
                <a:spcPct val="100000"/>
              </a:lnSpc>
              <a:spcBef>
                <a:spcPts val="1600"/>
              </a:spcBef>
              <a:spcAft>
                <a:spcPts val="0"/>
              </a:spcAft>
              <a:buNone/>
            </a:pPr>
            <a:r>
              <a:rPr lang="en" sz="1500" b="1"/>
              <a:t>Clean, intuitive,  user-friendly UI for all users</a:t>
            </a:r>
            <a:endParaRPr sz="1500" b="1"/>
          </a:p>
          <a:p>
            <a:pPr marL="457200" lvl="0" indent="-323850" algn="l" rtl="0">
              <a:lnSpc>
                <a:spcPct val="100000"/>
              </a:lnSpc>
              <a:spcBef>
                <a:spcPts val="1600"/>
              </a:spcBef>
              <a:spcAft>
                <a:spcPts val="0"/>
              </a:spcAft>
              <a:buSzPts val="1500"/>
              <a:buFont typeface="Livvic"/>
              <a:buChar char="●"/>
            </a:pPr>
            <a:r>
              <a:rPr lang="en" sz="1500" b="1" u="sng"/>
              <a:t>Technologies</a:t>
            </a:r>
            <a:endParaRPr sz="1500" b="1" u="sng"/>
          </a:p>
          <a:p>
            <a:pPr marL="0" lvl="0" indent="457200" algn="l" rtl="0">
              <a:lnSpc>
                <a:spcPct val="100000"/>
              </a:lnSpc>
              <a:spcBef>
                <a:spcPts val="1600"/>
              </a:spcBef>
              <a:spcAft>
                <a:spcPts val="1600"/>
              </a:spcAft>
              <a:buNone/>
            </a:pPr>
            <a:r>
              <a:rPr lang="en" sz="1500" b="1"/>
              <a:t>Based on CSS Bootstrap,  HTML, JavaScript</a:t>
            </a:r>
            <a:endParaRPr sz="1500"/>
          </a:p>
        </p:txBody>
      </p:sp>
      <p:sp>
        <p:nvSpPr>
          <p:cNvPr id="545" name="Google Shape;545;p27"/>
          <p:cNvSpPr txBox="1">
            <a:spLocks noGrp="1"/>
          </p:cNvSpPr>
          <p:nvPr>
            <p:ph type="ctrTitle"/>
          </p:nvPr>
        </p:nvSpPr>
        <p:spPr>
          <a:xfrm>
            <a:off x="618825" y="411675"/>
            <a:ext cx="5910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 SOLUTION - STYLING &amp; DESIGN</a:t>
            </a:r>
            <a:endParaRPr/>
          </a:p>
        </p:txBody>
      </p:sp>
      <p:pic>
        <p:nvPicPr>
          <p:cNvPr id="546" name="Google Shape;546;p27"/>
          <p:cNvPicPr preferRelativeResize="0"/>
          <p:nvPr/>
        </p:nvPicPr>
        <p:blipFill>
          <a:blip r:embed="rId3">
            <a:alphaModFix/>
          </a:blip>
          <a:stretch>
            <a:fillRect/>
          </a:stretch>
        </p:blipFill>
        <p:spPr>
          <a:xfrm>
            <a:off x="6292623" y="356288"/>
            <a:ext cx="2720099" cy="4023574"/>
          </a:xfrm>
          <a:prstGeom prst="rect">
            <a:avLst/>
          </a:prstGeom>
          <a:noFill/>
          <a:ln>
            <a:noFill/>
          </a:ln>
        </p:spPr>
      </p:pic>
      <p:sp>
        <p:nvSpPr>
          <p:cNvPr id="547" name="Google Shape;547;p27"/>
          <p:cNvSpPr txBox="1"/>
          <p:nvPr/>
        </p:nvSpPr>
        <p:spPr>
          <a:xfrm>
            <a:off x="6277325" y="4338425"/>
            <a:ext cx="2750700" cy="57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b="1">
                <a:solidFill>
                  <a:schemeClr val="lt1"/>
                </a:solidFill>
                <a:latin typeface="Maven Pro"/>
                <a:ea typeface="Maven Pro"/>
                <a:cs typeface="Maven Pro"/>
                <a:sym typeface="Maven Pro"/>
              </a:rPr>
              <a:t>Figure: UI for students to browse through the various TA openings</a:t>
            </a:r>
            <a:endParaRPr sz="1100" b="1">
              <a:latin typeface="Maven Pro"/>
              <a:ea typeface="Maven Pro"/>
              <a:cs typeface="Maven Pro"/>
              <a:sym typeface="Maven Pr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2" name="Google Shape;552;p28"/>
          <p:cNvSpPr txBox="1">
            <a:spLocks noGrp="1"/>
          </p:cNvSpPr>
          <p:nvPr>
            <p:ph type="ctrTitle"/>
          </p:nvPr>
        </p:nvSpPr>
        <p:spPr>
          <a:xfrm>
            <a:off x="618825" y="411675"/>
            <a:ext cx="5910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 SOLUTION - STYLING &amp; DESIGN</a:t>
            </a:r>
            <a:endParaRPr/>
          </a:p>
        </p:txBody>
      </p:sp>
      <p:sp>
        <p:nvSpPr>
          <p:cNvPr id="553" name="Google Shape;553;p28"/>
          <p:cNvSpPr txBox="1"/>
          <p:nvPr/>
        </p:nvSpPr>
        <p:spPr>
          <a:xfrm>
            <a:off x="820750" y="4154025"/>
            <a:ext cx="2750700" cy="57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b="1">
                <a:solidFill>
                  <a:schemeClr val="lt1"/>
                </a:solidFill>
                <a:latin typeface="Maven Pro"/>
                <a:ea typeface="Maven Pro"/>
                <a:cs typeface="Maven Pro"/>
                <a:sym typeface="Maven Pro"/>
              </a:rPr>
              <a:t>Figure: UI when user clicks on the card of a TA listing</a:t>
            </a:r>
            <a:endParaRPr sz="1100" b="1">
              <a:latin typeface="Maven Pro"/>
              <a:ea typeface="Maven Pro"/>
              <a:cs typeface="Maven Pro"/>
              <a:sym typeface="Maven Pro"/>
            </a:endParaRPr>
          </a:p>
        </p:txBody>
      </p:sp>
      <p:pic>
        <p:nvPicPr>
          <p:cNvPr id="554" name="Google Shape;554;p28"/>
          <p:cNvPicPr preferRelativeResize="0"/>
          <p:nvPr/>
        </p:nvPicPr>
        <p:blipFill>
          <a:blip r:embed="rId3">
            <a:alphaModFix/>
          </a:blip>
          <a:stretch>
            <a:fillRect/>
          </a:stretch>
        </p:blipFill>
        <p:spPr>
          <a:xfrm>
            <a:off x="618825" y="1048013"/>
            <a:ext cx="3332149" cy="30474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29"/>
          <p:cNvSpPr txBox="1">
            <a:spLocks noGrp="1"/>
          </p:cNvSpPr>
          <p:nvPr>
            <p:ph type="ctrTitle" idx="4"/>
          </p:nvPr>
        </p:nvSpPr>
        <p:spPr>
          <a:xfrm>
            <a:off x="618825" y="411675"/>
            <a:ext cx="729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 BACKEND - DATABASE &amp; BEYOND THE LAB</a:t>
            </a:r>
            <a:endParaRPr/>
          </a:p>
        </p:txBody>
      </p:sp>
      <p:sp>
        <p:nvSpPr>
          <p:cNvPr id="560" name="Google Shape;560;p29"/>
          <p:cNvSpPr txBox="1">
            <a:spLocks noGrp="1"/>
          </p:cNvSpPr>
          <p:nvPr>
            <p:ph type="ctrTitle"/>
          </p:nvPr>
        </p:nvSpPr>
        <p:spPr>
          <a:xfrm>
            <a:off x="931217" y="1196025"/>
            <a:ext cx="19059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DATABASE</a:t>
            </a:r>
            <a:endParaRPr/>
          </a:p>
        </p:txBody>
      </p:sp>
      <p:sp>
        <p:nvSpPr>
          <p:cNvPr id="561" name="Google Shape;561;p29"/>
          <p:cNvSpPr txBox="1">
            <a:spLocks noGrp="1"/>
          </p:cNvSpPr>
          <p:nvPr>
            <p:ph type="subTitle" idx="1"/>
          </p:nvPr>
        </p:nvSpPr>
        <p:spPr>
          <a:xfrm>
            <a:off x="693100" y="1684100"/>
            <a:ext cx="2923500" cy="189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u="sng"/>
              <a:t>MySQL</a:t>
            </a:r>
            <a:endParaRPr b="1" u="sng"/>
          </a:p>
          <a:p>
            <a:pPr marL="457200" lvl="0" indent="-292100" algn="l" rtl="0">
              <a:spcBef>
                <a:spcPts val="0"/>
              </a:spcBef>
              <a:spcAft>
                <a:spcPts val="0"/>
              </a:spcAft>
              <a:buClr>
                <a:srgbClr val="FFFFFF"/>
              </a:buClr>
              <a:buSzPts val="1000"/>
              <a:buChar char="●"/>
            </a:pPr>
            <a:r>
              <a:rPr lang="en">
                <a:solidFill>
                  <a:srgbClr val="FFFFFF"/>
                </a:solidFill>
              </a:rPr>
              <a:t>Update database via AJAX calls to Flask-MicroServices</a:t>
            </a:r>
            <a:endParaRPr>
              <a:solidFill>
                <a:srgbClr val="FFFFFF"/>
              </a:solidFill>
            </a:endParaRPr>
          </a:p>
          <a:p>
            <a:pPr marL="457200" lvl="0" indent="-292100" algn="l" rtl="0">
              <a:spcBef>
                <a:spcPts val="0"/>
              </a:spcBef>
              <a:spcAft>
                <a:spcPts val="0"/>
              </a:spcAft>
              <a:buClr>
                <a:srgbClr val="FFFFFF"/>
              </a:buClr>
              <a:buSzPts val="1000"/>
              <a:buChar char="●"/>
            </a:pPr>
            <a:r>
              <a:rPr lang="en">
                <a:solidFill>
                  <a:srgbClr val="FFFFFF"/>
                </a:solidFill>
              </a:rPr>
              <a:t>Allows elements to be added or changed based on the user's input</a:t>
            </a:r>
            <a:endParaRPr>
              <a:solidFill>
                <a:srgbClr val="FFFFFF"/>
              </a:solidFill>
            </a:endParaRPr>
          </a:p>
          <a:p>
            <a:pPr marL="0" lvl="0" indent="0" algn="l" rtl="0">
              <a:spcBef>
                <a:spcPts val="0"/>
              </a:spcBef>
              <a:spcAft>
                <a:spcPts val="0"/>
              </a:spcAft>
              <a:buNone/>
            </a:pPr>
            <a:endParaRPr/>
          </a:p>
        </p:txBody>
      </p:sp>
      <p:sp>
        <p:nvSpPr>
          <p:cNvPr id="562" name="Google Shape;562;p29"/>
          <p:cNvSpPr txBox="1">
            <a:spLocks noGrp="1"/>
          </p:cNvSpPr>
          <p:nvPr>
            <p:ph type="ctrTitle" idx="2"/>
          </p:nvPr>
        </p:nvSpPr>
        <p:spPr>
          <a:xfrm>
            <a:off x="5490476" y="1196025"/>
            <a:ext cx="28761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BEYOND THE LAB</a:t>
            </a:r>
            <a:endParaRPr/>
          </a:p>
        </p:txBody>
      </p:sp>
      <p:sp>
        <p:nvSpPr>
          <p:cNvPr id="563" name="Google Shape;563;p29"/>
          <p:cNvSpPr txBox="1">
            <a:spLocks noGrp="1"/>
          </p:cNvSpPr>
          <p:nvPr>
            <p:ph type="subTitle" idx="3"/>
          </p:nvPr>
        </p:nvSpPr>
        <p:spPr>
          <a:xfrm>
            <a:off x="5771650" y="1684102"/>
            <a:ext cx="2737500" cy="152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u="sng">
                <a:solidFill>
                  <a:srgbClr val="FFFFFF"/>
                </a:solidFill>
              </a:rPr>
              <a:t>GitHub</a:t>
            </a:r>
            <a:endParaRPr b="1" u="sng">
              <a:solidFill>
                <a:srgbClr val="FFFFFF"/>
              </a:solidFill>
            </a:endParaRPr>
          </a:p>
          <a:p>
            <a:pPr marL="457200" lvl="0" indent="-292100" algn="l" rtl="0">
              <a:spcBef>
                <a:spcPts val="0"/>
              </a:spcBef>
              <a:spcAft>
                <a:spcPts val="0"/>
              </a:spcAft>
              <a:buClr>
                <a:srgbClr val="FFFFFF"/>
              </a:buClr>
              <a:buSzPts val="1000"/>
              <a:buChar char="●"/>
            </a:pPr>
            <a:r>
              <a:rPr lang="en">
                <a:solidFill>
                  <a:srgbClr val="FFFFFF"/>
                </a:solidFill>
              </a:rPr>
              <a:t>Version control</a:t>
            </a:r>
            <a:endParaRPr>
              <a:solidFill>
                <a:srgbClr val="FFFFFF"/>
              </a:solidFill>
            </a:endParaRPr>
          </a:p>
          <a:p>
            <a:pPr marL="457200" lvl="0" indent="-292100" algn="l" rtl="0">
              <a:spcBef>
                <a:spcPts val="0"/>
              </a:spcBef>
              <a:spcAft>
                <a:spcPts val="0"/>
              </a:spcAft>
              <a:buClr>
                <a:srgbClr val="FFFFFF"/>
              </a:buClr>
              <a:buSzPts val="1000"/>
              <a:buChar char="●"/>
            </a:pPr>
            <a:r>
              <a:rPr lang="en">
                <a:solidFill>
                  <a:srgbClr val="FFFFFF"/>
                </a:solidFill>
              </a:rPr>
              <a:t>See what has been changed</a:t>
            </a:r>
            <a:endParaRPr>
              <a:solidFill>
                <a:srgbClr val="FFFFFF"/>
              </a:solidFill>
            </a:endParaRPr>
          </a:p>
          <a:p>
            <a:pPr marL="457200" lvl="0" indent="-292100" algn="l" rtl="0">
              <a:spcBef>
                <a:spcPts val="0"/>
              </a:spcBef>
              <a:spcAft>
                <a:spcPts val="0"/>
              </a:spcAft>
              <a:buClr>
                <a:srgbClr val="FFFFFF"/>
              </a:buClr>
              <a:buSzPts val="1000"/>
              <a:buChar char="●"/>
            </a:pPr>
            <a:r>
              <a:rPr lang="en">
                <a:solidFill>
                  <a:srgbClr val="FFFFFF"/>
                </a:solidFill>
              </a:rPr>
              <a:t>Roll back certain changes</a:t>
            </a:r>
            <a:endParaRPr>
              <a:solidFill>
                <a:srgbClr val="FFFFFF"/>
              </a:solidFill>
            </a:endParaRPr>
          </a:p>
          <a:p>
            <a:pPr marL="457200" lvl="0" indent="-292100" algn="l" rtl="0">
              <a:spcBef>
                <a:spcPts val="0"/>
              </a:spcBef>
              <a:spcAft>
                <a:spcPts val="0"/>
              </a:spcAft>
              <a:buClr>
                <a:srgbClr val="FFFFFF"/>
              </a:buClr>
              <a:buSzPts val="1000"/>
              <a:buChar char="●"/>
            </a:pPr>
            <a:r>
              <a:rPr lang="en">
                <a:solidFill>
                  <a:srgbClr val="FFFFFF"/>
                </a:solidFill>
              </a:rPr>
              <a:t>Debugging</a:t>
            </a:r>
            <a:endParaRPr>
              <a:solidFill>
                <a:srgbClr val="FFFFFF"/>
              </a:solidFill>
            </a:endParaRPr>
          </a:p>
          <a:p>
            <a:pPr marL="0" lvl="0" indent="0" algn="r" rtl="0">
              <a:spcBef>
                <a:spcPts val="0"/>
              </a:spcBef>
              <a:spcAft>
                <a:spcPts val="0"/>
              </a:spcAft>
              <a:buNone/>
            </a:pPr>
            <a:endParaRPr>
              <a:solidFill>
                <a:srgbClr val="FFFFFF"/>
              </a:solidFill>
            </a:endParaRPr>
          </a:p>
          <a:p>
            <a:pPr marL="457200" lvl="0" indent="0" algn="ctr" rtl="0">
              <a:spcBef>
                <a:spcPts val="0"/>
              </a:spcBef>
              <a:spcAft>
                <a:spcPts val="0"/>
              </a:spcAft>
              <a:buNone/>
            </a:pPr>
            <a:endParaRPr/>
          </a:p>
        </p:txBody>
      </p:sp>
      <p:cxnSp>
        <p:nvCxnSpPr>
          <p:cNvPr id="564" name="Google Shape;564;p29"/>
          <p:cNvCxnSpPr>
            <a:stCxn id="560" idx="1"/>
          </p:cNvCxnSpPr>
          <p:nvPr/>
        </p:nvCxnSpPr>
        <p:spPr>
          <a:xfrm>
            <a:off x="931217" y="1484925"/>
            <a:ext cx="2543700" cy="2202000"/>
          </a:xfrm>
          <a:prstGeom prst="bentConnector3">
            <a:avLst>
              <a:gd name="adj1" fmla="val -9361"/>
            </a:avLst>
          </a:prstGeom>
          <a:noFill/>
          <a:ln w="9525" cap="flat" cmpd="sng">
            <a:solidFill>
              <a:schemeClr val="accent2"/>
            </a:solidFill>
            <a:prstDash val="solid"/>
            <a:round/>
            <a:headEnd type="none" w="med" len="med"/>
            <a:tailEnd type="none" w="med" len="med"/>
          </a:ln>
        </p:spPr>
      </p:cxnSp>
      <p:sp>
        <p:nvSpPr>
          <p:cNvPr id="565" name="Google Shape;565;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7" name="Google Shape;567;p29"/>
          <p:cNvCxnSpPr/>
          <p:nvPr/>
        </p:nvCxnSpPr>
        <p:spPr>
          <a:xfrm flipH="1">
            <a:off x="5621389" y="1470750"/>
            <a:ext cx="2543700" cy="2202000"/>
          </a:xfrm>
          <a:prstGeom prst="bentConnector3">
            <a:avLst>
              <a:gd name="adj1" fmla="val -9361"/>
            </a:avLst>
          </a:prstGeom>
          <a:noFill/>
          <a:ln w="9525" cap="flat" cmpd="sng">
            <a:solidFill>
              <a:srgbClr val="F4CCCC"/>
            </a:solidFill>
            <a:prstDash val="solid"/>
            <a:round/>
            <a:headEnd type="none" w="med" len="med"/>
            <a:tailEnd type="none" w="med" len="med"/>
          </a:ln>
        </p:spPr>
      </p:cxnSp>
      <p:grpSp>
        <p:nvGrpSpPr>
          <p:cNvPr id="568" name="Google Shape;568;p29"/>
          <p:cNvGrpSpPr/>
          <p:nvPr/>
        </p:nvGrpSpPr>
        <p:grpSpPr>
          <a:xfrm>
            <a:off x="2466797" y="2837754"/>
            <a:ext cx="4594825" cy="1842617"/>
            <a:chOff x="3834069" y="2439811"/>
            <a:chExt cx="2413629" cy="967914"/>
          </a:xfrm>
        </p:grpSpPr>
        <p:grpSp>
          <p:nvGrpSpPr>
            <p:cNvPr id="569" name="Google Shape;569;p29"/>
            <p:cNvGrpSpPr/>
            <p:nvPr/>
          </p:nvGrpSpPr>
          <p:grpSpPr>
            <a:xfrm>
              <a:off x="4960453" y="2469658"/>
              <a:ext cx="1287244" cy="885527"/>
              <a:chOff x="4960453" y="2469658"/>
              <a:chExt cx="1287244" cy="885527"/>
            </a:xfrm>
          </p:grpSpPr>
          <p:sp>
            <p:nvSpPr>
              <p:cNvPr id="570" name="Google Shape;570;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29"/>
            <p:cNvGrpSpPr/>
            <p:nvPr/>
          </p:nvGrpSpPr>
          <p:grpSpPr>
            <a:xfrm>
              <a:off x="3834069" y="2469658"/>
              <a:ext cx="1129846" cy="885527"/>
              <a:chOff x="3834069" y="2469658"/>
              <a:chExt cx="1129846" cy="885527"/>
            </a:xfrm>
          </p:grpSpPr>
          <p:sp>
            <p:nvSpPr>
              <p:cNvPr id="577" name="Google Shape;577;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30"/>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 BACKEND - APIs</a:t>
            </a:r>
            <a:endParaRPr/>
          </a:p>
        </p:txBody>
      </p:sp>
      <p:graphicFrame>
        <p:nvGraphicFramePr>
          <p:cNvPr id="591" name="Google Shape;591;p30"/>
          <p:cNvGraphicFramePr/>
          <p:nvPr/>
        </p:nvGraphicFramePr>
        <p:xfrm>
          <a:off x="819303" y="1415757"/>
          <a:ext cx="3000000" cy="3000000"/>
        </p:xfrm>
        <a:graphic>
          <a:graphicData uri="http://schemas.openxmlformats.org/drawingml/2006/table">
            <a:tbl>
              <a:tblPr>
                <a:noFill/>
                <a:tableStyleId>{D1D7298A-45A3-42A6-8AC8-423F525E85A6}</a:tableStyleId>
              </a:tblPr>
              <a:tblGrid>
                <a:gridCol w="3074450">
                  <a:extLst>
                    <a:ext uri="{9D8B030D-6E8A-4147-A177-3AD203B41FA5}">
                      <a16:colId xmlns:a16="http://schemas.microsoft.com/office/drawing/2014/main" val="20000"/>
                    </a:ext>
                  </a:extLst>
                </a:gridCol>
                <a:gridCol w="2157950">
                  <a:extLst>
                    <a:ext uri="{9D8B030D-6E8A-4147-A177-3AD203B41FA5}">
                      <a16:colId xmlns:a16="http://schemas.microsoft.com/office/drawing/2014/main" val="20001"/>
                    </a:ext>
                  </a:extLst>
                </a:gridCol>
                <a:gridCol w="2157950">
                  <a:extLst>
                    <a:ext uri="{9D8B030D-6E8A-4147-A177-3AD203B41FA5}">
                      <a16:colId xmlns:a16="http://schemas.microsoft.com/office/drawing/2014/main" val="20002"/>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PAYPAL</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Payment transactions from school administrators to TAs</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GOOGLE</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Authentication and authorization</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GMAIL</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Notify TAs of their application status</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bl>
          </a:graphicData>
        </a:graphic>
      </p:graphicFrame>
      <p:grpSp>
        <p:nvGrpSpPr>
          <p:cNvPr id="592" name="Google Shape;592;p30"/>
          <p:cNvGrpSpPr/>
          <p:nvPr/>
        </p:nvGrpSpPr>
        <p:grpSpPr>
          <a:xfrm>
            <a:off x="4932526" y="4128777"/>
            <a:ext cx="936653" cy="1300131"/>
            <a:chOff x="4882900" y="-64350"/>
            <a:chExt cx="2493750" cy="2922300"/>
          </a:xfrm>
        </p:grpSpPr>
        <p:sp>
          <p:nvSpPr>
            <p:cNvPr id="593" name="Google Shape;593;p30"/>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31"/>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LIVE</a:t>
            </a:r>
            <a:endParaRPr/>
          </a:p>
          <a:p>
            <a:pPr marL="0" lvl="0" indent="0" algn="ctr" rtl="0">
              <a:spcBef>
                <a:spcPts val="0"/>
              </a:spcBef>
              <a:spcAft>
                <a:spcPts val="0"/>
              </a:spcAft>
              <a:buNone/>
            </a:pPr>
            <a:r>
              <a:rPr lang="en">
                <a:solidFill>
                  <a:schemeClr val="accent3"/>
                </a:solidFill>
              </a:rPr>
              <a:t>DEMO</a:t>
            </a:r>
            <a:endParaRPr>
              <a:solidFill>
                <a:schemeClr val="accent3"/>
              </a:solidFill>
            </a:endParaRPr>
          </a:p>
        </p:txBody>
      </p:sp>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568</Words>
  <Application>Microsoft Macintosh PowerPoint</Application>
  <PresentationFormat>On-screen Show (16:9)</PresentationFormat>
  <Paragraphs>79</Paragraphs>
  <Slides>10</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10</vt:i4>
      </vt:variant>
    </vt:vector>
  </HeadingPairs>
  <TitlesOfParts>
    <vt:vector size="21" baseType="lpstr">
      <vt:lpstr>Fira Sans Condensed Medium</vt:lpstr>
      <vt:lpstr>Livvic</vt:lpstr>
      <vt:lpstr>Arial</vt:lpstr>
      <vt:lpstr>Roboto</vt:lpstr>
      <vt:lpstr>Advent Pro SemiBold</vt:lpstr>
      <vt:lpstr>Nunito Light</vt:lpstr>
      <vt:lpstr>Maven Pro</vt:lpstr>
      <vt:lpstr>Fira Sans Extra Condensed Medium</vt:lpstr>
      <vt:lpstr>Share Tech</vt:lpstr>
      <vt:lpstr>Livvic Light</vt:lpstr>
      <vt:lpstr>Data Science Consulting by Slidesgo</vt:lpstr>
      <vt:lpstr>BOOK-A-TA</vt:lpstr>
      <vt:lpstr>BACKEND</vt:lpstr>
      <vt:lpstr>PROJECT OVERVIEW</vt:lpstr>
      <vt:lpstr>02. SOLUTION - OBJECTIVES</vt:lpstr>
      <vt:lpstr>02. SOLUTION - STYLING &amp; DESIGN</vt:lpstr>
      <vt:lpstr>02. SOLUTION - STYLING &amp; DESIGN</vt:lpstr>
      <vt:lpstr>03. BACKEND - DATABASE &amp; BEYOND THE LAB</vt:lpstr>
      <vt:lpstr>03. BACKEND - APIs</vt:lpstr>
      <vt:lpstr>LIVE DEMO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BOOK-A-TA</dc:title>
  <cp:lastModifiedBy>SIA Yan Rui</cp:lastModifiedBy>
  <cp:revision>1</cp:revision>
  <dcterms:modified xsi:type="dcterms:W3CDTF">2020-11-15T16:56:42Z</dcterms:modified>
</cp:coreProperties>
</file>